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0"/>
  </p:notesMasterIdLst>
  <p:handoutMasterIdLst>
    <p:handoutMasterId r:id="rId11"/>
  </p:handoutMasterIdLst>
  <p:sldIdLst>
    <p:sldId id="257" r:id="rId2"/>
    <p:sldId id="258" r:id="rId3"/>
    <p:sldId id="270" r:id="rId4"/>
    <p:sldId id="266" r:id="rId5"/>
    <p:sldId id="267" r:id="rId6"/>
    <p:sldId id="269" r:id="rId7"/>
    <p:sldId id="272" r:id="rId8"/>
    <p:sldId id="273" r:id="rId9"/>
  </p:sldIdLst>
  <p:sldSz cx="12192000" cy="6858000"/>
  <p:notesSz cx="6858000" cy="9144000"/>
  <p:embeddedFontLst>
    <p:embeddedFont>
      <p:font typeface="Acumin Pro" panose="020B0604020202020204" charset="0"/>
      <p:regular r:id="rId12"/>
      <p:bold r:id="rId13"/>
      <p:italic r:id="rId14"/>
      <p:boldItalic r:id="rId15"/>
    </p:embeddedFont>
    <p:embeddedFont>
      <p:font typeface="Acumin Pro ExtraCondensed" panose="020B0604020202020204" charset="0"/>
      <p:regular r:id="rId16"/>
      <p:bold r:id="rId17"/>
      <p:italic r:id="rId18"/>
      <p:boldItalic r:id="rId19"/>
    </p:embeddedFont>
    <p:embeddedFont>
      <p:font typeface="Acumin Pro ExtraCondensed Smbd" panose="020B0604020202020204" charset="0"/>
      <p:regular r:id="rId20"/>
      <p:bold r:id="rId21"/>
      <p:italic r:id="rId22"/>
      <p:boldItalic r:id="rId23"/>
    </p:embeddedFont>
    <p:embeddedFont>
      <p:font typeface="Acumin Pro Medium" panose="020B0604020202020204" charset="0"/>
      <p:regular r:id="rId24"/>
      <p:italic r:id="rId25"/>
    </p:embeddedFont>
    <p:embeddedFont>
      <p:font typeface="Acumin Pro Semibold" panose="020B0604020202020204" charset="0"/>
      <p:regular r:id="rId26"/>
      <p:bold r:id="rId27"/>
      <p:italic r:id="rId28"/>
      <p:boldItalic r:id="rId29"/>
    </p:embeddedFont>
    <p:embeddedFont>
      <p:font typeface="Acumin Pro SemiCondensed"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United Sans Cd Md" charset="0"/>
      <p:regular r:id="rId38"/>
    </p:embeddedFont>
    <p:embeddedFont>
      <p:font typeface="United Sans Reg Medium" panose="020B0604020202020204" charset="0"/>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84"/>
    <p:restoredTop sz="86482"/>
  </p:normalViewPr>
  <p:slideViewPr>
    <p:cSldViewPr snapToGrid="0" snapToObjects="1">
      <p:cViewPr varScale="1">
        <p:scale>
          <a:sx n="114" d="100"/>
          <a:sy n="114" d="100"/>
        </p:scale>
        <p:origin x="312"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font" Target="fonts/font28.fntdata"/><Relationship Id="rId21" Type="http://schemas.openxmlformats.org/officeDocument/2006/relationships/font" Target="fonts/font10.fntdata"/><Relationship Id="rId34" Type="http://schemas.openxmlformats.org/officeDocument/2006/relationships/font" Target="fonts/font2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font" Target="fonts/font2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font" Target="fonts/font25.fntdata"/><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font" Target="fonts/font2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2/9/2023</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225081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1476165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2/9/2023</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9" name="Purdue CoBrand">
            <a:extLst>
              <a:ext uri="{FF2B5EF4-FFF2-40B4-BE49-F238E27FC236}">
                <a16:creationId xmlns:a16="http://schemas.microsoft.com/office/drawing/2014/main" id="{FD0EC21E-06D9-A343-B534-0EED0F3D39CB}"/>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2/9/2023</a:t>
            </a:fld>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7764FD46-1B1A-6946-A3E9-01BFDF428FA2}"/>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2/9/2023</a:t>
            </a:fld>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1" name="Purdue CoBrand">
            <a:extLst>
              <a:ext uri="{FF2B5EF4-FFF2-40B4-BE49-F238E27FC236}">
                <a16:creationId xmlns:a16="http://schemas.microsoft.com/office/drawing/2014/main" id="{015018F6-9D88-484F-86CA-DA3A362BD42E}"/>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2/9/2023</a:t>
            </a:fld>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4587ED95-AAE2-7E48-BA94-A5301E6EE2FB}"/>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2/9/2023</a:t>
            </a:fld>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urdue CoBrand">
            <a:extLst>
              <a:ext uri="{FF2B5EF4-FFF2-40B4-BE49-F238E27FC236}">
                <a16:creationId xmlns:a16="http://schemas.microsoft.com/office/drawing/2014/main" id="{0D70D94C-A9C8-824B-8A46-1A0980F68822}"/>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2/9/2023</a:t>
            </a:fld>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02AF4752-483E-A944-BFB9-0D6D93CB0333}"/>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2/9/2023</a:t>
            </a:fld>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2" name="Purdue CoBrand">
            <a:extLst>
              <a:ext uri="{FF2B5EF4-FFF2-40B4-BE49-F238E27FC236}">
                <a16:creationId xmlns:a16="http://schemas.microsoft.com/office/drawing/2014/main" id="{ED048DF0-38E2-174A-8D5E-9CDD85B3E0B8}"/>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2/9/2023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h8y4cdmd"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tinyurl.com/2h3kjzhm" TargetMode="External"/><Relationship Id="rId7" Type="http://schemas.openxmlformats.org/officeDocument/2006/relationships/image" Target="file:////Users/aanisahmad/Library/Group%20Containers/UBF8T346G9.ms/WebArchiveCopyPasteTempFiles/com.microsoft.Word/59.p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tinyurl.com/yckzkfj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file:////Users/aanisahmad/Library/Group%20Containers/UBF8T346G9.ms/WebArchiveCopyPasteTempFiles/com.microsoft.Word/59.png" TargetMode="External"/><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1943100" y="1626244"/>
            <a:ext cx="7911945" cy="3000821"/>
          </a:xfrm>
        </p:spPr>
        <p:txBody>
          <a:bodyPr/>
          <a:lstStyle/>
          <a:p>
            <a:r>
              <a:rPr lang="en-US" dirty="0"/>
              <a:t>Week 5: </a:t>
            </a:r>
            <a:br>
              <a:rPr lang="en-US" dirty="0"/>
            </a:br>
            <a:br>
              <a:rPr lang="en-US" dirty="0"/>
            </a:br>
            <a:r>
              <a:rPr lang="en-US" dirty="0"/>
              <a:t>Inertial Measurement Unit (IMU) Sensor</a:t>
            </a:r>
          </a:p>
        </p:txBody>
      </p:sp>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1943100" y="2466085"/>
            <a:ext cx="7096269" cy="338554"/>
          </a:xfrm>
        </p:spPr>
        <p:txBody>
          <a:bodyPr/>
          <a:lstStyle/>
          <a:p>
            <a:r>
              <a:rPr lang="en-US" dirty="0"/>
              <a:t>Thursday, February 9</a:t>
            </a:r>
            <a:r>
              <a:rPr lang="en-US" baseline="30000" dirty="0"/>
              <a:t>th</a:t>
            </a:r>
            <a:r>
              <a:rPr lang="en-US" dirty="0"/>
              <a:t>, 2023</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pPr/>
              <a:t>2/9/2023</a:t>
            </a:fld>
            <a:endParaRPr lang="en-US" dirty="0"/>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266474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dirty="0"/>
              <a:t>What is an IMU</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2/9/2023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a:t>
            </a:fld>
            <a:endParaRPr lang="en-US" dirty="0"/>
          </a:p>
        </p:txBody>
      </p:sp>
      <p:sp>
        <p:nvSpPr>
          <p:cNvPr id="11" name="TextBox 10">
            <a:extLst>
              <a:ext uri="{FF2B5EF4-FFF2-40B4-BE49-F238E27FC236}">
                <a16:creationId xmlns:a16="http://schemas.microsoft.com/office/drawing/2014/main" id="{ADD1987E-C60A-6227-0426-0DD218E098D6}"/>
              </a:ext>
            </a:extLst>
          </p:cNvPr>
          <p:cNvSpPr txBox="1"/>
          <p:nvPr/>
        </p:nvSpPr>
        <p:spPr>
          <a:xfrm>
            <a:off x="-4169" y="6526145"/>
            <a:ext cx="2095445" cy="261610"/>
          </a:xfrm>
          <a:prstGeom prst="rect">
            <a:avLst/>
          </a:prstGeom>
          <a:noFill/>
        </p:spPr>
        <p:txBody>
          <a:bodyPr wrap="none" rtlCol="0">
            <a:spAutoFit/>
          </a:bodyPr>
          <a:lstStyle/>
          <a:p>
            <a:r>
              <a:rPr lang="en-US" sz="1100" dirty="0">
                <a:hlinkClick r:id="rId3"/>
              </a:rPr>
              <a:t>https://tinyurl.com/h8y4cdmd</a:t>
            </a:r>
            <a:r>
              <a:rPr lang="en-US" sz="1100" dirty="0"/>
              <a:t> </a:t>
            </a:r>
          </a:p>
        </p:txBody>
      </p:sp>
      <p:pic>
        <p:nvPicPr>
          <p:cNvPr id="3" name="Picture Placeholder 6">
            <a:extLst>
              <a:ext uri="{FF2B5EF4-FFF2-40B4-BE49-F238E27FC236}">
                <a16:creationId xmlns:a16="http://schemas.microsoft.com/office/drawing/2014/main" id="{B6E37B89-7CAE-995C-E244-AB670ACCD3BE}"/>
              </a:ext>
            </a:extLst>
          </p:cNvPr>
          <p:cNvPicPr>
            <a:picLocks noChangeAspect="1"/>
          </p:cNvPicPr>
          <p:nvPr/>
        </p:nvPicPr>
        <p:blipFill rotWithShape="1">
          <a:blip r:embed="rId4"/>
          <a:srcRect l="40280" t="27429" r="27571" b="35181"/>
          <a:stretch/>
        </p:blipFill>
        <p:spPr>
          <a:xfrm rot="5400000">
            <a:off x="8055941" y="4545922"/>
            <a:ext cx="1941404" cy="1693565"/>
          </a:xfrm>
          <a:prstGeom prst="rect">
            <a:avLst/>
          </a:prstGeom>
        </p:spPr>
      </p:pic>
      <p:pic>
        <p:nvPicPr>
          <p:cNvPr id="3074" name="Picture 2" descr="The importance of IMU Motion Sensors - CEVA's Experts blog">
            <a:extLst>
              <a:ext uri="{FF2B5EF4-FFF2-40B4-BE49-F238E27FC236}">
                <a16:creationId xmlns:a16="http://schemas.microsoft.com/office/drawing/2014/main" id="{5106F3E4-90E6-FB46-B12D-070563A0CE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3376" y="1097506"/>
            <a:ext cx="5028769" cy="31821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40A058-FE52-EE7D-9685-1E3BF0F32306}"/>
              </a:ext>
            </a:extLst>
          </p:cNvPr>
          <p:cNvSpPr txBox="1"/>
          <p:nvPr/>
        </p:nvSpPr>
        <p:spPr>
          <a:xfrm>
            <a:off x="682752" y="1414272"/>
            <a:ext cx="3816096" cy="369332"/>
          </a:xfrm>
          <a:prstGeom prst="rect">
            <a:avLst/>
          </a:prstGeom>
          <a:noFill/>
        </p:spPr>
        <p:txBody>
          <a:bodyPr wrap="square" rtlCol="0">
            <a:spAutoFit/>
          </a:bodyPr>
          <a:lstStyle/>
          <a:p>
            <a:r>
              <a:rPr lang="en-US" b="1" dirty="0"/>
              <a:t>Inertial Measurement Unit (IMU)</a:t>
            </a:r>
          </a:p>
        </p:txBody>
      </p:sp>
      <p:sp>
        <p:nvSpPr>
          <p:cNvPr id="7" name="TextBox 6">
            <a:extLst>
              <a:ext uri="{FF2B5EF4-FFF2-40B4-BE49-F238E27FC236}">
                <a16:creationId xmlns:a16="http://schemas.microsoft.com/office/drawing/2014/main" id="{57A6573C-D3B2-6F22-D673-ECD9E77EE5D9}"/>
              </a:ext>
            </a:extLst>
          </p:cNvPr>
          <p:cNvSpPr txBox="1"/>
          <p:nvPr/>
        </p:nvSpPr>
        <p:spPr>
          <a:xfrm>
            <a:off x="682752" y="2048256"/>
            <a:ext cx="4230624" cy="3416320"/>
          </a:xfrm>
          <a:prstGeom prst="rect">
            <a:avLst/>
          </a:prstGeom>
          <a:noFill/>
        </p:spPr>
        <p:txBody>
          <a:bodyPr wrap="square" rtlCol="0">
            <a:spAutoFit/>
          </a:bodyPr>
          <a:lstStyle/>
          <a:p>
            <a:r>
              <a:rPr lang="en-US" dirty="0"/>
              <a:t>An IMU is a sensor that is comprised of a Gyroscope, Accelerometer, and Magnetometer for acquiring data corresponding to Orientation, Acceleration, and Magnetic Fields, respectively. </a:t>
            </a:r>
          </a:p>
          <a:p>
            <a:endParaRPr lang="en-US" dirty="0"/>
          </a:p>
          <a:p>
            <a:r>
              <a:rPr lang="en-US" dirty="0"/>
              <a:t>Examples:</a:t>
            </a:r>
          </a:p>
          <a:p>
            <a:pPr marL="342900" indent="-342900">
              <a:buAutoNum type="arabicPeriod"/>
            </a:pPr>
            <a:r>
              <a:rPr lang="en-US" dirty="0"/>
              <a:t>Smartphones</a:t>
            </a:r>
          </a:p>
          <a:p>
            <a:pPr marL="342900" indent="-342900">
              <a:buAutoNum type="arabicPeriod"/>
            </a:pPr>
            <a:r>
              <a:rPr lang="en-US" dirty="0"/>
              <a:t>Autonomous cars</a:t>
            </a:r>
          </a:p>
          <a:p>
            <a:pPr marL="342900" indent="-342900">
              <a:buAutoNum type="arabicPeriod"/>
            </a:pPr>
            <a:r>
              <a:rPr lang="en-US" dirty="0"/>
              <a:t>Robots</a:t>
            </a:r>
          </a:p>
          <a:p>
            <a:pPr marL="342900" indent="-342900">
              <a:buAutoNum type="arabicPeriod"/>
            </a:pPr>
            <a:r>
              <a:rPr lang="en-US" dirty="0"/>
              <a:t>Drones</a:t>
            </a:r>
          </a:p>
        </p:txBody>
      </p:sp>
      <p:pic>
        <p:nvPicPr>
          <p:cNvPr id="8" name="Picture 7">
            <a:extLst>
              <a:ext uri="{FF2B5EF4-FFF2-40B4-BE49-F238E27FC236}">
                <a16:creationId xmlns:a16="http://schemas.microsoft.com/office/drawing/2014/main" id="{2CA6496D-8685-45AD-80E5-663B2AED500B}"/>
              </a:ext>
            </a:extLst>
          </p:cNvPr>
          <p:cNvPicPr>
            <a:picLocks noChangeAspect="1"/>
          </p:cNvPicPr>
          <p:nvPr/>
        </p:nvPicPr>
        <p:blipFill>
          <a:blip r:embed="rId6"/>
          <a:stretch>
            <a:fillRect/>
          </a:stretch>
        </p:blipFill>
        <p:spPr>
          <a:xfrm>
            <a:off x="3004201" y="4060914"/>
            <a:ext cx="2859704" cy="1996593"/>
          </a:xfrm>
          <a:prstGeom prst="rect">
            <a:avLst/>
          </a:prstGeom>
        </p:spPr>
      </p:pic>
    </p:spTree>
    <p:extLst>
      <p:ext uri="{BB962C8B-B14F-4D97-AF65-F5344CB8AC3E}">
        <p14:creationId xmlns:p14="http://schemas.microsoft.com/office/powerpoint/2010/main" val="3623823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8A61-CC51-D8ED-40F1-7CA889137C34}"/>
              </a:ext>
            </a:extLst>
          </p:cNvPr>
          <p:cNvSpPr>
            <a:spLocks noGrp="1"/>
          </p:cNvSpPr>
          <p:nvPr>
            <p:ph type="ctrTitle"/>
          </p:nvPr>
        </p:nvSpPr>
        <p:spPr/>
        <p:txBody>
          <a:bodyPr/>
          <a:lstStyle/>
          <a:p>
            <a:r>
              <a:rPr lang="en-US" dirty="0"/>
              <a:t>A brief introduction to the IMU sensor</a:t>
            </a:r>
          </a:p>
        </p:txBody>
      </p:sp>
      <p:sp>
        <p:nvSpPr>
          <p:cNvPr id="4" name="Text Placeholder 3">
            <a:extLst>
              <a:ext uri="{FF2B5EF4-FFF2-40B4-BE49-F238E27FC236}">
                <a16:creationId xmlns:a16="http://schemas.microsoft.com/office/drawing/2014/main" id="{615AE996-D928-9867-CE21-F2021F2E4C30}"/>
              </a:ext>
            </a:extLst>
          </p:cNvPr>
          <p:cNvSpPr>
            <a:spLocks noGrp="1"/>
          </p:cNvSpPr>
          <p:nvPr>
            <p:ph type="body" sz="quarter" idx="14"/>
          </p:nvPr>
        </p:nvSpPr>
        <p:spPr>
          <a:xfrm>
            <a:off x="1043553" y="2238314"/>
            <a:ext cx="4902040" cy="3411537"/>
          </a:xfrm>
        </p:spPr>
        <p:txBody>
          <a:bodyPr/>
          <a:lstStyle/>
          <a:p>
            <a:r>
              <a:rPr lang="en-US" dirty="0"/>
              <a:t>MPU6050 IMU Sensor</a:t>
            </a:r>
          </a:p>
          <a:p>
            <a:endParaRPr lang="en-US" dirty="0"/>
          </a:p>
          <a:p>
            <a:r>
              <a:rPr lang="en-US" dirty="0"/>
              <a:t>The 4 wires are already connected to the required PINS:</a:t>
            </a:r>
          </a:p>
          <a:p>
            <a:pPr lvl="1"/>
            <a:r>
              <a:rPr lang="en-US" dirty="0"/>
              <a:t>VCC = Power</a:t>
            </a:r>
          </a:p>
          <a:p>
            <a:pPr lvl="1"/>
            <a:r>
              <a:rPr lang="en-US" dirty="0"/>
              <a:t>GND = Ground</a:t>
            </a:r>
          </a:p>
          <a:p>
            <a:pPr lvl="1"/>
            <a:r>
              <a:rPr lang="en-US" dirty="0"/>
              <a:t>SCL &amp; SDA = I</a:t>
            </a:r>
            <a:r>
              <a:rPr lang="en-US" baseline="30000" dirty="0"/>
              <a:t>2</a:t>
            </a:r>
            <a:r>
              <a:rPr lang="en-US" dirty="0"/>
              <a:t>C Serial Communication Protocol</a:t>
            </a:r>
          </a:p>
          <a:p>
            <a:endParaRPr lang="en-US" dirty="0"/>
          </a:p>
          <a:p>
            <a:r>
              <a:rPr lang="en-US" dirty="0"/>
              <a:t>Carefully route the wires to the correct PINS</a:t>
            </a:r>
          </a:p>
        </p:txBody>
      </p:sp>
      <p:sp>
        <p:nvSpPr>
          <p:cNvPr id="5" name="Date Placeholder 4">
            <a:extLst>
              <a:ext uri="{FF2B5EF4-FFF2-40B4-BE49-F238E27FC236}">
                <a16:creationId xmlns:a16="http://schemas.microsoft.com/office/drawing/2014/main" id="{177BABA9-E515-CC2D-4182-3BD4BDD894C3}"/>
              </a:ext>
            </a:extLst>
          </p:cNvPr>
          <p:cNvSpPr>
            <a:spLocks noGrp="1"/>
          </p:cNvSpPr>
          <p:nvPr>
            <p:ph type="dt" sz="half" idx="2"/>
          </p:nvPr>
        </p:nvSpPr>
        <p:spPr/>
        <p:txBody>
          <a:bodyPr/>
          <a:lstStyle/>
          <a:p>
            <a:fld id="{E0C8DACD-4E35-4E4C-AC75-C3DE50F04E7E}" type="datetime1">
              <a:rPr lang="en-US" smtClean="0"/>
              <a:pPr/>
              <a:t>2/9/2023</a:t>
            </a:fld>
            <a:endParaRPr lang="en-US" dirty="0"/>
          </a:p>
        </p:txBody>
      </p:sp>
      <p:sp>
        <p:nvSpPr>
          <p:cNvPr id="6" name="Slide Number Placeholder 5">
            <a:extLst>
              <a:ext uri="{FF2B5EF4-FFF2-40B4-BE49-F238E27FC236}">
                <a16:creationId xmlns:a16="http://schemas.microsoft.com/office/drawing/2014/main" id="{68DA6A03-99B4-5502-430E-4A7E9F5A2320}"/>
              </a:ext>
            </a:extLst>
          </p:cNvPr>
          <p:cNvSpPr>
            <a:spLocks noGrp="1"/>
          </p:cNvSpPr>
          <p:nvPr>
            <p:ph type="sldNum" sz="quarter" idx="4"/>
          </p:nvPr>
        </p:nvSpPr>
        <p:spPr/>
        <p:txBody>
          <a:bodyPr/>
          <a:lstStyle/>
          <a:p>
            <a:fld id="{8A7A6979-0714-4377-B894-6BE4C2D6E202}" type="slidenum">
              <a:rPr lang="en-US" smtClean="0"/>
              <a:pPr/>
              <a:t>3</a:t>
            </a:fld>
            <a:endParaRPr lang="en-US" dirty="0"/>
          </a:p>
        </p:txBody>
      </p:sp>
      <p:pic>
        <p:nvPicPr>
          <p:cNvPr id="7" name="Picture 6" descr="A picture containing text, indoor, person&#10;&#10;Description automatically generated">
            <a:extLst>
              <a:ext uri="{FF2B5EF4-FFF2-40B4-BE49-F238E27FC236}">
                <a16:creationId xmlns:a16="http://schemas.microsoft.com/office/drawing/2014/main" id="{17032559-BE12-4B7C-D78B-BA707B79700B}"/>
              </a:ext>
            </a:extLst>
          </p:cNvPr>
          <p:cNvPicPr>
            <a:picLocks noChangeAspect="1"/>
          </p:cNvPicPr>
          <p:nvPr/>
        </p:nvPicPr>
        <p:blipFill rotWithShape="1">
          <a:blip r:embed="rId2"/>
          <a:srcRect l="26976" t="18519" r="24414" b="26638"/>
          <a:stretch/>
        </p:blipFill>
        <p:spPr bwMode="auto">
          <a:xfrm>
            <a:off x="6106344" y="2120823"/>
            <a:ext cx="4171519" cy="3529028"/>
          </a:xfrm>
          <a:prstGeom prst="rect">
            <a:avLst/>
          </a:prstGeom>
          <a:solidFill>
            <a:schemeClr val="bg1">
              <a:lumMod val="85000"/>
            </a:schemeClr>
          </a:solid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2366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dirty="0"/>
              <a:t>The IMU Sensor and corresponding pins on the edge device</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a:xfrm>
            <a:off x="10400019" y="6263895"/>
            <a:ext cx="1037760" cy="323968"/>
          </a:xfrm>
        </p:spPr>
        <p:txBody>
          <a:bodyPr/>
          <a:lstStyle/>
          <a:p>
            <a:fld id="{E0C8DACD-4E35-4E4C-AC75-C3DE50F04E7E}" type="datetime1">
              <a:rPr lang="en-US" smtClean="0"/>
              <a:pPr/>
              <a:t>2/9/2023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4</a:t>
            </a:fld>
            <a:endParaRPr lang="en-US" dirty="0"/>
          </a:p>
        </p:txBody>
      </p:sp>
      <p:sp>
        <p:nvSpPr>
          <p:cNvPr id="11" name="TextBox 10">
            <a:extLst>
              <a:ext uri="{FF2B5EF4-FFF2-40B4-BE49-F238E27FC236}">
                <a16:creationId xmlns:a16="http://schemas.microsoft.com/office/drawing/2014/main" id="{ADD1987E-C60A-6227-0426-0DD218E098D6}"/>
              </a:ext>
            </a:extLst>
          </p:cNvPr>
          <p:cNvSpPr txBox="1"/>
          <p:nvPr/>
        </p:nvSpPr>
        <p:spPr>
          <a:xfrm>
            <a:off x="-3817" y="6415326"/>
            <a:ext cx="2007281" cy="430887"/>
          </a:xfrm>
          <a:prstGeom prst="rect">
            <a:avLst/>
          </a:prstGeom>
          <a:noFill/>
        </p:spPr>
        <p:txBody>
          <a:bodyPr wrap="none" rtlCol="0">
            <a:spAutoFit/>
          </a:bodyPr>
          <a:lstStyle/>
          <a:p>
            <a:r>
              <a:rPr lang="en-US" sz="1100" dirty="0">
                <a:hlinkClick r:id="rId3"/>
              </a:rPr>
              <a:t>https://tinyurl.com/2h3kjzhm</a:t>
            </a:r>
            <a:endParaRPr lang="en-US" sz="1100" dirty="0"/>
          </a:p>
          <a:p>
            <a:r>
              <a:rPr lang="en-US" sz="1100" dirty="0">
                <a:hlinkClick r:id="rId4"/>
              </a:rPr>
              <a:t>https://tinyurl.com/yckzkfj9</a:t>
            </a:r>
            <a:r>
              <a:rPr lang="en-US" sz="1100" dirty="0"/>
              <a:t>  </a:t>
            </a:r>
          </a:p>
        </p:txBody>
      </p:sp>
      <p:pic>
        <p:nvPicPr>
          <p:cNvPr id="3" name="Picture 2" descr="A picture containing electronics&#10;&#10;Description automatically generated">
            <a:extLst>
              <a:ext uri="{FF2B5EF4-FFF2-40B4-BE49-F238E27FC236}">
                <a16:creationId xmlns:a16="http://schemas.microsoft.com/office/drawing/2014/main" id="{CBAA0B02-E5F2-2A83-DECC-90AEA1FD5F99}"/>
              </a:ext>
            </a:extLst>
          </p:cNvPr>
          <p:cNvPicPr>
            <a:picLocks noChangeAspect="1"/>
          </p:cNvPicPr>
          <p:nvPr/>
        </p:nvPicPr>
        <p:blipFill>
          <a:blip r:embed="rId5"/>
          <a:stretch>
            <a:fillRect/>
          </a:stretch>
        </p:blipFill>
        <p:spPr>
          <a:xfrm>
            <a:off x="911542" y="2078039"/>
            <a:ext cx="3485282" cy="3214370"/>
          </a:xfrm>
          <a:prstGeom prst="rect">
            <a:avLst/>
          </a:prstGeom>
        </p:spPr>
      </p:pic>
      <p:pic>
        <p:nvPicPr>
          <p:cNvPr id="1025" name="Picture 3" descr="pir">
            <a:extLst>
              <a:ext uri="{FF2B5EF4-FFF2-40B4-BE49-F238E27FC236}">
                <a16:creationId xmlns:a16="http://schemas.microsoft.com/office/drawing/2014/main" id="{9079B1AA-3B5F-9A32-2DA2-6957FD9D54D2}"/>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b="9178"/>
          <a:stretch>
            <a:fillRect/>
          </a:stretch>
        </p:blipFill>
        <p:spPr bwMode="auto">
          <a:xfrm>
            <a:off x="5660708" y="980434"/>
            <a:ext cx="4886960" cy="543489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C116CF15-5713-0DDA-A44B-7B701B083660}"/>
              </a:ext>
            </a:extLst>
          </p:cNvPr>
          <p:cNvSpPr/>
          <p:nvPr/>
        </p:nvSpPr>
        <p:spPr>
          <a:xfrm>
            <a:off x="3547427" y="3165474"/>
            <a:ext cx="382905" cy="1619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ight Arrow 7">
            <a:extLst>
              <a:ext uri="{FF2B5EF4-FFF2-40B4-BE49-F238E27FC236}">
                <a16:creationId xmlns:a16="http://schemas.microsoft.com/office/drawing/2014/main" id="{66E8D00A-24AD-75A2-2C47-76E4876F360B}"/>
              </a:ext>
            </a:extLst>
          </p:cNvPr>
          <p:cNvSpPr/>
          <p:nvPr/>
        </p:nvSpPr>
        <p:spPr>
          <a:xfrm>
            <a:off x="3930332" y="3870960"/>
            <a:ext cx="1596708" cy="1524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a:extLst>
              <a:ext uri="{FF2B5EF4-FFF2-40B4-BE49-F238E27FC236}">
                <a16:creationId xmlns:a16="http://schemas.microsoft.com/office/drawing/2014/main" id="{B0E82EB1-5001-AE02-78EF-3BF3198B34DD}"/>
              </a:ext>
            </a:extLst>
          </p:cNvPr>
          <p:cNvSpPr>
            <a:spLocks noGrp="1"/>
          </p:cNvSpPr>
          <p:nvPr>
            <p:ph type="subTitle" idx="1"/>
          </p:nvPr>
        </p:nvSpPr>
        <p:spPr>
          <a:xfrm>
            <a:off x="1043553" y="1345166"/>
            <a:ext cx="7288495" cy="338554"/>
          </a:xfrm>
        </p:spPr>
        <p:txBody>
          <a:bodyPr/>
          <a:lstStyle/>
          <a:p>
            <a:r>
              <a:rPr lang="en-US" dirty="0"/>
              <a:t>Pin Layout</a:t>
            </a:r>
          </a:p>
        </p:txBody>
      </p:sp>
      <p:sp>
        <p:nvSpPr>
          <p:cNvPr id="13" name="Right Arrow 12">
            <a:extLst>
              <a:ext uri="{FF2B5EF4-FFF2-40B4-BE49-F238E27FC236}">
                <a16:creationId xmlns:a16="http://schemas.microsoft.com/office/drawing/2014/main" id="{598D0989-8EF0-B23D-29BB-BDD1C8AF1C65}"/>
              </a:ext>
            </a:extLst>
          </p:cNvPr>
          <p:cNvSpPr/>
          <p:nvPr/>
        </p:nvSpPr>
        <p:spPr>
          <a:xfrm rot="10800000">
            <a:off x="9167610" y="5343089"/>
            <a:ext cx="2230371" cy="15240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0C321B2A-DA7B-1E03-CBBB-C621F14706EB}"/>
              </a:ext>
            </a:extLst>
          </p:cNvPr>
          <p:cNvSpPr/>
          <p:nvPr/>
        </p:nvSpPr>
        <p:spPr>
          <a:xfrm rot="10800000">
            <a:off x="9801274" y="5751738"/>
            <a:ext cx="1596708" cy="1524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149FC3B-1FBA-C3DC-A235-591F4F427855}"/>
              </a:ext>
            </a:extLst>
          </p:cNvPr>
          <p:cNvSpPr/>
          <p:nvPr/>
        </p:nvSpPr>
        <p:spPr>
          <a:xfrm rot="10800000">
            <a:off x="9801274" y="5976958"/>
            <a:ext cx="1596708" cy="1524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3F7E6CB-362C-E82A-8DDB-095236FC1540}"/>
              </a:ext>
            </a:extLst>
          </p:cNvPr>
          <p:cNvSpPr/>
          <p:nvPr/>
        </p:nvSpPr>
        <p:spPr>
          <a:xfrm rot="10800000">
            <a:off x="9801274" y="6181281"/>
            <a:ext cx="1596708" cy="1524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8610C22-2D84-D8EC-9724-DC990AD6ADBC}"/>
              </a:ext>
            </a:extLst>
          </p:cNvPr>
          <p:cNvSpPr txBox="1"/>
          <p:nvPr/>
        </p:nvSpPr>
        <p:spPr>
          <a:xfrm>
            <a:off x="10124591" y="4483399"/>
            <a:ext cx="1900362" cy="646331"/>
          </a:xfrm>
          <a:prstGeom prst="rect">
            <a:avLst/>
          </a:prstGeom>
          <a:noFill/>
        </p:spPr>
        <p:txBody>
          <a:bodyPr wrap="square" rtlCol="0">
            <a:spAutoFit/>
          </a:bodyPr>
          <a:lstStyle/>
          <a:p>
            <a:r>
              <a:rPr lang="en-US" b="1" dirty="0"/>
              <a:t>PINS we will be using in this lab</a:t>
            </a:r>
          </a:p>
        </p:txBody>
      </p:sp>
    </p:spTree>
    <p:extLst>
      <p:ext uri="{BB962C8B-B14F-4D97-AF65-F5344CB8AC3E}">
        <p14:creationId xmlns:p14="http://schemas.microsoft.com/office/powerpoint/2010/main" val="153753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2A68-6C74-681E-5E25-F938E8DBF757}"/>
              </a:ext>
            </a:extLst>
          </p:cNvPr>
          <p:cNvSpPr>
            <a:spLocks noGrp="1"/>
          </p:cNvSpPr>
          <p:nvPr>
            <p:ph type="ctrTitle"/>
          </p:nvPr>
        </p:nvSpPr>
        <p:spPr/>
        <p:txBody>
          <a:bodyPr/>
          <a:lstStyle/>
          <a:p>
            <a:r>
              <a:rPr lang="en-US" dirty="0"/>
              <a:t>Order of connecting the IMU sensor to the edge device (Important)</a:t>
            </a:r>
          </a:p>
        </p:txBody>
      </p:sp>
      <p:sp>
        <p:nvSpPr>
          <p:cNvPr id="5" name="Date Placeholder 4">
            <a:extLst>
              <a:ext uri="{FF2B5EF4-FFF2-40B4-BE49-F238E27FC236}">
                <a16:creationId xmlns:a16="http://schemas.microsoft.com/office/drawing/2014/main" id="{3F70B79D-AAEE-F75C-4506-7D0FB2B84DDE}"/>
              </a:ext>
            </a:extLst>
          </p:cNvPr>
          <p:cNvSpPr>
            <a:spLocks noGrp="1"/>
          </p:cNvSpPr>
          <p:nvPr>
            <p:ph type="dt" sz="half" idx="2"/>
          </p:nvPr>
        </p:nvSpPr>
        <p:spPr/>
        <p:txBody>
          <a:bodyPr/>
          <a:lstStyle/>
          <a:p>
            <a:fld id="{E0C8DACD-4E35-4E4C-AC75-C3DE50F04E7E}" type="datetime1">
              <a:rPr lang="en-US" smtClean="0"/>
              <a:pPr/>
              <a:t>2/9/2023</a:t>
            </a:fld>
            <a:endParaRPr lang="en-US" dirty="0"/>
          </a:p>
        </p:txBody>
      </p:sp>
      <p:sp>
        <p:nvSpPr>
          <p:cNvPr id="6" name="Slide Number Placeholder 5">
            <a:extLst>
              <a:ext uri="{FF2B5EF4-FFF2-40B4-BE49-F238E27FC236}">
                <a16:creationId xmlns:a16="http://schemas.microsoft.com/office/drawing/2014/main" id="{7F189C47-4BA2-8DBC-A30C-858698DFAE4A}"/>
              </a:ext>
            </a:extLst>
          </p:cNvPr>
          <p:cNvSpPr>
            <a:spLocks noGrp="1"/>
          </p:cNvSpPr>
          <p:nvPr>
            <p:ph type="sldNum" sz="quarter" idx="4"/>
          </p:nvPr>
        </p:nvSpPr>
        <p:spPr/>
        <p:txBody>
          <a:bodyPr/>
          <a:lstStyle/>
          <a:p>
            <a:fld id="{8A7A6979-0714-4377-B894-6BE4C2D6E202}" type="slidenum">
              <a:rPr lang="en-US" smtClean="0"/>
              <a:pPr/>
              <a:t>5</a:t>
            </a:fld>
            <a:endParaRPr lang="en-US" dirty="0"/>
          </a:p>
        </p:txBody>
      </p:sp>
      <p:pic>
        <p:nvPicPr>
          <p:cNvPr id="7" name="Picture 3" descr="pir">
            <a:extLst>
              <a:ext uri="{FF2B5EF4-FFF2-40B4-BE49-F238E27FC236}">
                <a16:creationId xmlns:a16="http://schemas.microsoft.com/office/drawing/2014/main" id="{16B8DCCD-07B0-8A59-1C0E-3EFE9D8E8BA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b="9178"/>
          <a:stretch>
            <a:fillRect/>
          </a:stretch>
        </p:blipFill>
        <p:spPr bwMode="auto">
          <a:xfrm>
            <a:off x="498196" y="1112149"/>
            <a:ext cx="4886960" cy="5434892"/>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0A503700-AB13-101D-C30D-F1BF0E33BCBF}"/>
              </a:ext>
            </a:extLst>
          </p:cNvPr>
          <p:cNvSpPr/>
          <p:nvPr/>
        </p:nvSpPr>
        <p:spPr>
          <a:xfrm rot="10800000">
            <a:off x="4005097" y="5474802"/>
            <a:ext cx="2869535" cy="152401"/>
          </a:xfrm>
          <a:prstGeom prst="rightArrow">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07878B6-B5DE-4E65-5BFC-88E04842731C}"/>
              </a:ext>
            </a:extLst>
          </p:cNvPr>
          <p:cNvSpPr/>
          <p:nvPr/>
        </p:nvSpPr>
        <p:spPr>
          <a:xfrm rot="10800000">
            <a:off x="4638761" y="5883453"/>
            <a:ext cx="2235871" cy="1524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480E2ED0-ADB8-1C8A-789F-D657C2E106FC}"/>
              </a:ext>
            </a:extLst>
          </p:cNvPr>
          <p:cNvSpPr/>
          <p:nvPr/>
        </p:nvSpPr>
        <p:spPr>
          <a:xfrm rot="10800000">
            <a:off x="4638761" y="6108673"/>
            <a:ext cx="2235871" cy="15240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35566146-B894-A007-0937-F744DE900912}"/>
              </a:ext>
            </a:extLst>
          </p:cNvPr>
          <p:cNvSpPr/>
          <p:nvPr/>
        </p:nvSpPr>
        <p:spPr>
          <a:xfrm rot="10800000">
            <a:off x="4638761" y="6312996"/>
            <a:ext cx="2235871" cy="1524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987B1E0-FC97-19C4-357B-23369C9C5207}"/>
              </a:ext>
            </a:extLst>
          </p:cNvPr>
          <p:cNvSpPr txBox="1"/>
          <p:nvPr/>
        </p:nvSpPr>
        <p:spPr>
          <a:xfrm>
            <a:off x="5081749" y="2880601"/>
            <a:ext cx="2027967" cy="2154436"/>
          </a:xfrm>
          <a:prstGeom prst="rect">
            <a:avLst/>
          </a:prstGeom>
          <a:noFill/>
        </p:spPr>
        <p:txBody>
          <a:bodyPr wrap="square" rtlCol="0">
            <a:spAutoFit/>
          </a:bodyPr>
          <a:lstStyle/>
          <a:p>
            <a:r>
              <a:rPr lang="en-US" b="1" dirty="0"/>
              <a:t>PINS we will be using in this lab</a:t>
            </a:r>
          </a:p>
          <a:p>
            <a:endParaRPr lang="en-US" b="1" dirty="0"/>
          </a:p>
          <a:p>
            <a:r>
              <a:rPr lang="en-US" sz="1600" b="1" dirty="0">
                <a:solidFill>
                  <a:srgbClr val="FF0000"/>
                </a:solidFill>
              </a:rPr>
              <a:t>NOTE: The colors of your wires will be different so check the reading on the sensor</a:t>
            </a:r>
          </a:p>
        </p:txBody>
      </p:sp>
      <p:pic>
        <p:nvPicPr>
          <p:cNvPr id="13" name="Picture Placeholder 6">
            <a:extLst>
              <a:ext uri="{FF2B5EF4-FFF2-40B4-BE49-F238E27FC236}">
                <a16:creationId xmlns:a16="http://schemas.microsoft.com/office/drawing/2014/main" id="{6FADB338-B7EC-7D9E-5240-1CF18E0F19A0}"/>
              </a:ext>
            </a:extLst>
          </p:cNvPr>
          <p:cNvPicPr>
            <a:picLocks noChangeAspect="1"/>
          </p:cNvPicPr>
          <p:nvPr/>
        </p:nvPicPr>
        <p:blipFill rotWithShape="1">
          <a:blip r:embed="rId4"/>
          <a:srcRect l="40280" t="27429" r="27571" b="35181"/>
          <a:stretch/>
        </p:blipFill>
        <p:spPr>
          <a:xfrm rot="5400000">
            <a:off x="8191289" y="2380939"/>
            <a:ext cx="3741323" cy="3263706"/>
          </a:xfrm>
          <a:prstGeom prst="rect">
            <a:avLst/>
          </a:prstGeom>
        </p:spPr>
      </p:pic>
      <p:sp>
        <p:nvSpPr>
          <p:cNvPr id="14" name="Right Arrow 13">
            <a:extLst>
              <a:ext uri="{FF2B5EF4-FFF2-40B4-BE49-F238E27FC236}">
                <a16:creationId xmlns:a16="http://schemas.microsoft.com/office/drawing/2014/main" id="{6A8C1B6D-B716-532B-61D3-7C8B66BE9F19}"/>
              </a:ext>
            </a:extLst>
          </p:cNvPr>
          <p:cNvSpPr/>
          <p:nvPr/>
        </p:nvSpPr>
        <p:spPr>
          <a:xfrm rot="10800000">
            <a:off x="7919206" y="2713825"/>
            <a:ext cx="510890" cy="16359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25B3200D-7886-ABBF-BC4C-783BC83A1F6A}"/>
              </a:ext>
            </a:extLst>
          </p:cNvPr>
          <p:cNvSpPr/>
          <p:nvPr/>
        </p:nvSpPr>
        <p:spPr>
          <a:xfrm rot="10800000">
            <a:off x="7919206" y="2944537"/>
            <a:ext cx="510890" cy="163598"/>
          </a:xfrm>
          <a:prstGeom prst="rightArrow">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D8A18A2-B893-B452-45DB-81D7FB59A4A7}"/>
              </a:ext>
            </a:extLst>
          </p:cNvPr>
          <p:cNvSpPr/>
          <p:nvPr/>
        </p:nvSpPr>
        <p:spPr>
          <a:xfrm rot="10800000">
            <a:off x="7919206" y="3173890"/>
            <a:ext cx="510890" cy="16359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201B82B3-0D99-CD60-8997-2729BB67502A}"/>
              </a:ext>
            </a:extLst>
          </p:cNvPr>
          <p:cNvSpPr/>
          <p:nvPr/>
        </p:nvSpPr>
        <p:spPr>
          <a:xfrm rot="10800000">
            <a:off x="7919206" y="3403243"/>
            <a:ext cx="510890" cy="163598"/>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a:extLst>
              <a:ext uri="{FF2B5EF4-FFF2-40B4-BE49-F238E27FC236}">
                <a16:creationId xmlns:a16="http://schemas.microsoft.com/office/drawing/2014/main" id="{CD0661F5-4BEF-8ED3-1371-9FFA3A1AAFC1}"/>
              </a:ext>
            </a:extLst>
          </p:cNvPr>
          <p:cNvCxnSpPr>
            <a:stCxn id="14" idx="3"/>
            <a:endCxn id="11" idx="1"/>
          </p:cNvCxnSpPr>
          <p:nvPr/>
        </p:nvCxnSpPr>
        <p:spPr>
          <a:xfrm rot="10800000" flipV="1">
            <a:off x="6874632" y="2795624"/>
            <a:ext cx="1044574" cy="3593572"/>
          </a:xfrm>
          <a:prstGeom prst="curvedConnector3">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FABC6ED5-452E-7438-CF5E-3916A227D9FA}"/>
              </a:ext>
            </a:extLst>
          </p:cNvPr>
          <p:cNvCxnSpPr>
            <a:cxnSpLocks/>
            <a:stCxn id="15" idx="3"/>
            <a:endCxn id="8" idx="1"/>
          </p:cNvCxnSpPr>
          <p:nvPr/>
        </p:nvCxnSpPr>
        <p:spPr>
          <a:xfrm rot="10800000" flipV="1">
            <a:off x="6874632" y="3026336"/>
            <a:ext cx="1044574" cy="2524666"/>
          </a:xfrm>
          <a:prstGeom prst="curvedConnector3">
            <a:avLst>
              <a:gd name="adj1" fmla="val 50000"/>
            </a:avLst>
          </a:prstGeom>
          <a:ln w="1905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5FE79C28-89D1-68AA-900A-5A137BB93886}"/>
              </a:ext>
            </a:extLst>
          </p:cNvPr>
          <p:cNvCxnSpPr>
            <a:cxnSpLocks/>
            <a:stCxn id="16" idx="3"/>
            <a:endCxn id="9" idx="1"/>
          </p:cNvCxnSpPr>
          <p:nvPr/>
        </p:nvCxnSpPr>
        <p:spPr>
          <a:xfrm rot="10800000" flipV="1">
            <a:off x="6874632" y="3255689"/>
            <a:ext cx="1044574" cy="2703964"/>
          </a:xfrm>
          <a:prstGeom prst="curved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364C3B16-BBFD-A830-8912-F96E18BA91FB}"/>
              </a:ext>
            </a:extLst>
          </p:cNvPr>
          <p:cNvCxnSpPr>
            <a:cxnSpLocks/>
            <a:stCxn id="17" idx="3"/>
            <a:endCxn id="10" idx="1"/>
          </p:cNvCxnSpPr>
          <p:nvPr/>
        </p:nvCxnSpPr>
        <p:spPr>
          <a:xfrm rot="10800000" flipV="1">
            <a:off x="6874632" y="3485041"/>
            <a:ext cx="1044574" cy="2699831"/>
          </a:xfrm>
          <a:prstGeom prst="curvedConnector3">
            <a:avLst>
              <a:gd name="adj1" fmla="val 50000"/>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64404F8-93D8-2DF7-0A46-6AC19150D0CF}"/>
              </a:ext>
            </a:extLst>
          </p:cNvPr>
          <p:cNvSpPr txBox="1"/>
          <p:nvPr/>
        </p:nvSpPr>
        <p:spPr>
          <a:xfrm>
            <a:off x="7963383" y="2532740"/>
            <a:ext cx="510889" cy="276999"/>
          </a:xfrm>
          <a:prstGeom prst="rect">
            <a:avLst/>
          </a:prstGeom>
          <a:noFill/>
        </p:spPr>
        <p:txBody>
          <a:bodyPr wrap="square" rtlCol="0">
            <a:spAutoFit/>
          </a:bodyPr>
          <a:lstStyle/>
          <a:p>
            <a:r>
              <a:rPr lang="en-US" sz="1200" b="1" dirty="0"/>
              <a:t>VCC</a:t>
            </a:r>
          </a:p>
        </p:txBody>
      </p:sp>
      <p:sp>
        <p:nvSpPr>
          <p:cNvPr id="30" name="TextBox 29">
            <a:extLst>
              <a:ext uri="{FF2B5EF4-FFF2-40B4-BE49-F238E27FC236}">
                <a16:creationId xmlns:a16="http://schemas.microsoft.com/office/drawing/2014/main" id="{BFA7A8BE-E920-59F6-9AF5-D288CAD27599}"/>
              </a:ext>
            </a:extLst>
          </p:cNvPr>
          <p:cNvSpPr txBox="1"/>
          <p:nvPr/>
        </p:nvSpPr>
        <p:spPr>
          <a:xfrm>
            <a:off x="7941616" y="2789393"/>
            <a:ext cx="556671" cy="276999"/>
          </a:xfrm>
          <a:prstGeom prst="rect">
            <a:avLst/>
          </a:prstGeom>
          <a:noFill/>
        </p:spPr>
        <p:txBody>
          <a:bodyPr wrap="square" rtlCol="0">
            <a:spAutoFit/>
          </a:bodyPr>
          <a:lstStyle/>
          <a:p>
            <a:r>
              <a:rPr lang="en-US" sz="1200" b="1" dirty="0"/>
              <a:t>GND</a:t>
            </a:r>
          </a:p>
        </p:txBody>
      </p:sp>
      <p:sp>
        <p:nvSpPr>
          <p:cNvPr id="31" name="TextBox 30">
            <a:extLst>
              <a:ext uri="{FF2B5EF4-FFF2-40B4-BE49-F238E27FC236}">
                <a16:creationId xmlns:a16="http://schemas.microsoft.com/office/drawing/2014/main" id="{164A12F9-EB83-C0E7-9469-841682ED9AF3}"/>
              </a:ext>
            </a:extLst>
          </p:cNvPr>
          <p:cNvSpPr txBox="1"/>
          <p:nvPr/>
        </p:nvSpPr>
        <p:spPr>
          <a:xfrm>
            <a:off x="7943220" y="3026336"/>
            <a:ext cx="556671" cy="276999"/>
          </a:xfrm>
          <a:prstGeom prst="rect">
            <a:avLst/>
          </a:prstGeom>
          <a:noFill/>
        </p:spPr>
        <p:txBody>
          <a:bodyPr wrap="square" rtlCol="0">
            <a:spAutoFit/>
          </a:bodyPr>
          <a:lstStyle/>
          <a:p>
            <a:pPr algn="ctr"/>
            <a:r>
              <a:rPr lang="en-US" sz="1200" b="1" dirty="0"/>
              <a:t>SCL</a:t>
            </a:r>
          </a:p>
        </p:txBody>
      </p:sp>
      <p:sp>
        <p:nvSpPr>
          <p:cNvPr id="32" name="TextBox 31">
            <a:extLst>
              <a:ext uri="{FF2B5EF4-FFF2-40B4-BE49-F238E27FC236}">
                <a16:creationId xmlns:a16="http://schemas.microsoft.com/office/drawing/2014/main" id="{E666784F-FDCF-BACC-118F-44485FBB5B6D}"/>
              </a:ext>
            </a:extLst>
          </p:cNvPr>
          <p:cNvSpPr txBox="1"/>
          <p:nvPr/>
        </p:nvSpPr>
        <p:spPr>
          <a:xfrm>
            <a:off x="7956746" y="3255689"/>
            <a:ext cx="556671" cy="276999"/>
          </a:xfrm>
          <a:prstGeom prst="rect">
            <a:avLst/>
          </a:prstGeom>
          <a:noFill/>
        </p:spPr>
        <p:txBody>
          <a:bodyPr wrap="square" rtlCol="0">
            <a:spAutoFit/>
          </a:bodyPr>
          <a:lstStyle/>
          <a:p>
            <a:pPr algn="ctr"/>
            <a:r>
              <a:rPr lang="en-US" sz="1200" b="1" dirty="0"/>
              <a:t>SDA</a:t>
            </a:r>
          </a:p>
        </p:txBody>
      </p:sp>
      <p:sp>
        <p:nvSpPr>
          <p:cNvPr id="3" name="TextBox 2">
            <a:extLst>
              <a:ext uri="{FF2B5EF4-FFF2-40B4-BE49-F238E27FC236}">
                <a16:creationId xmlns:a16="http://schemas.microsoft.com/office/drawing/2014/main" id="{FE45697D-82D7-7AFB-615E-A0A60C42DB89}"/>
              </a:ext>
            </a:extLst>
          </p:cNvPr>
          <p:cNvSpPr txBox="1"/>
          <p:nvPr/>
        </p:nvSpPr>
        <p:spPr>
          <a:xfrm>
            <a:off x="4988052" y="5218553"/>
            <a:ext cx="1044574" cy="307777"/>
          </a:xfrm>
          <a:prstGeom prst="rect">
            <a:avLst/>
          </a:prstGeom>
          <a:noFill/>
        </p:spPr>
        <p:txBody>
          <a:bodyPr wrap="square" rtlCol="0">
            <a:spAutoFit/>
          </a:bodyPr>
          <a:lstStyle/>
          <a:p>
            <a:r>
              <a:rPr lang="en-US" sz="1400" b="1" dirty="0"/>
              <a:t>First Step</a:t>
            </a:r>
          </a:p>
        </p:txBody>
      </p:sp>
      <p:sp>
        <p:nvSpPr>
          <p:cNvPr id="18" name="TextBox 17">
            <a:extLst>
              <a:ext uri="{FF2B5EF4-FFF2-40B4-BE49-F238E27FC236}">
                <a16:creationId xmlns:a16="http://schemas.microsoft.com/office/drawing/2014/main" id="{C967F7EF-DD61-FD78-7099-29870D0DB86C}"/>
              </a:ext>
            </a:extLst>
          </p:cNvPr>
          <p:cNvSpPr txBox="1"/>
          <p:nvPr/>
        </p:nvSpPr>
        <p:spPr>
          <a:xfrm>
            <a:off x="5049718" y="6446670"/>
            <a:ext cx="1037759" cy="307777"/>
          </a:xfrm>
          <a:prstGeom prst="rect">
            <a:avLst/>
          </a:prstGeom>
          <a:noFill/>
        </p:spPr>
        <p:txBody>
          <a:bodyPr wrap="square" rtlCol="0">
            <a:spAutoFit/>
          </a:bodyPr>
          <a:lstStyle/>
          <a:p>
            <a:r>
              <a:rPr lang="en-US" sz="1400" b="1" dirty="0"/>
              <a:t>Last Step</a:t>
            </a:r>
          </a:p>
        </p:txBody>
      </p:sp>
      <p:sp>
        <p:nvSpPr>
          <p:cNvPr id="21" name="Oval 20">
            <a:extLst>
              <a:ext uri="{FF2B5EF4-FFF2-40B4-BE49-F238E27FC236}">
                <a16:creationId xmlns:a16="http://schemas.microsoft.com/office/drawing/2014/main" id="{DE05CF76-3FAD-3EAB-2852-ED149CEA27C4}"/>
              </a:ext>
            </a:extLst>
          </p:cNvPr>
          <p:cNvSpPr/>
          <p:nvPr/>
        </p:nvSpPr>
        <p:spPr>
          <a:xfrm rot="1029787">
            <a:off x="9577211" y="2850760"/>
            <a:ext cx="969476" cy="2522346"/>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511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626F-32C3-653A-AB42-67D4B7A268F4}"/>
              </a:ext>
            </a:extLst>
          </p:cNvPr>
          <p:cNvSpPr>
            <a:spLocks noGrp="1"/>
          </p:cNvSpPr>
          <p:nvPr>
            <p:ph type="ctrTitle"/>
          </p:nvPr>
        </p:nvSpPr>
        <p:spPr/>
        <p:txBody>
          <a:bodyPr/>
          <a:lstStyle/>
          <a:p>
            <a:r>
              <a:rPr lang="en-US" dirty="0"/>
              <a:t>After connection view</a:t>
            </a:r>
          </a:p>
        </p:txBody>
      </p:sp>
      <p:sp>
        <p:nvSpPr>
          <p:cNvPr id="5" name="Date Placeholder 4">
            <a:extLst>
              <a:ext uri="{FF2B5EF4-FFF2-40B4-BE49-F238E27FC236}">
                <a16:creationId xmlns:a16="http://schemas.microsoft.com/office/drawing/2014/main" id="{AFAB17B1-D41B-9A50-829E-9DC18C0767C9}"/>
              </a:ext>
            </a:extLst>
          </p:cNvPr>
          <p:cNvSpPr>
            <a:spLocks noGrp="1"/>
          </p:cNvSpPr>
          <p:nvPr>
            <p:ph type="dt" sz="half" idx="2"/>
          </p:nvPr>
        </p:nvSpPr>
        <p:spPr/>
        <p:txBody>
          <a:bodyPr/>
          <a:lstStyle/>
          <a:p>
            <a:fld id="{E0C8DACD-4E35-4E4C-AC75-C3DE50F04E7E}" type="datetime1">
              <a:rPr lang="en-US" smtClean="0"/>
              <a:pPr/>
              <a:t>2/9/2023</a:t>
            </a:fld>
            <a:endParaRPr lang="en-US" dirty="0"/>
          </a:p>
        </p:txBody>
      </p:sp>
      <p:sp>
        <p:nvSpPr>
          <p:cNvPr id="6" name="Slide Number Placeholder 5">
            <a:extLst>
              <a:ext uri="{FF2B5EF4-FFF2-40B4-BE49-F238E27FC236}">
                <a16:creationId xmlns:a16="http://schemas.microsoft.com/office/drawing/2014/main" id="{B25DCFA7-8841-EA85-C3E0-C8439F08BB1D}"/>
              </a:ext>
            </a:extLst>
          </p:cNvPr>
          <p:cNvSpPr>
            <a:spLocks noGrp="1"/>
          </p:cNvSpPr>
          <p:nvPr>
            <p:ph type="sldNum" sz="quarter" idx="4"/>
          </p:nvPr>
        </p:nvSpPr>
        <p:spPr/>
        <p:txBody>
          <a:bodyPr/>
          <a:lstStyle/>
          <a:p>
            <a:fld id="{8A7A6979-0714-4377-B894-6BE4C2D6E202}" type="slidenum">
              <a:rPr lang="en-US" smtClean="0"/>
              <a:pPr/>
              <a:t>6</a:t>
            </a:fld>
            <a:endParaRPr lang="en-US" dirty="0"/>
          </a:p>
        </p:txBody>
      </p:sp>
      <p:pic>
        <p:nvPicPr>
          <p:cNvPr id="10" name="Picture 9" descr="A picture containing text, indoor, electronics, different&#10;&#10;Description automatically generated">
            <a:extLst>
              <a:ext uri="{FF2B5EF4-FFF2-40B4-BE49-F238E27FC236}">
                <a16:creationId xmlns:a16="http://schemas.microsoft.com/office/drawing/2014/main" id="{BCEAFF01-F139-58ED-1B5B-E3A3D62563E5}"/>
              </a:ext>
            </a:extLst>
          </p:cNvPr>
          <p:cNvPicPr>
            <a:picLocks noChangeAspect="1"/>
          </p:cNvPicPr>
          <p:nvPr/>
        </p:nvPicPr>
        <p:blipFill>
          <a:blip r:embed="rId2"/>
          <a:stretch>
            <a:fillRect/>
          </a:stretch>
        </p:blipFill>
        <p:spPr>
          <a:xfrm>
            <a:off x="1326308" y="1444034"/>
            <a:ext cx="9539383" cy="4269231"/>
          </a:xfrm>
          <a:prstGeom prst="rect">
            <a:avLst/>
          </a:prstGeom>
        </p:spPr>
      </p:pic>
    </p:spTree>
    <p:extLst>
      <p:ext uri="{BB962C8B-B14F-4D97-AF65-F5344CB8AC3E}">
        <p14:creationId xmlns:p14="http://schemas.microsoft.com/office/powerpoint/2010/main" val="3281546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8DD5-4CEA-20B1-AA3F-B4C0630BE9A5}"/>
              </a:ext>
            </a:extLst>
          </p:cNvPr>
          <p:cNvSpPr>
            <a:spLocks noGrp="1"/>
          </p:cNvSpPr>
          <p:nvPr>
            <p:ph type="ctrTitle"/>
          </p:nvPr>
        </p:nvSpPr>
        <p:spPr/>
        <p:txBody>
          <a:bodyPr/>
          <a:lstStyle/>
          <a:p>
            <a:r>
              <a:rPr lang="en-US" dirty="0"/>
              <a:t>Download additional files from </a:t>
            </a:r>
            <a:r>
              <a:rPr lang="en-US" dirty="0" err="1"/>
              <a:t>brightspace</a:t>
            </a:r>
            <a:endParaRPr lang="en-US" dirty="0"/>
          </a:p>
        </p:txBody>
      </p:sp>
      <p:sp>
        <p:nvSpPr>
          <p:cNvPr id="5" name="Date Placeholder 4">
            <a:extLst>
              <a:ext uri="{FF2B5EF4-FFF2-40B4-BE49-F238E27FC236}">
                <a16:creationId xmlns:a16="http://schemas.microsoft.com/office/drawing/2014/main" id="{67B4971C-22DC-F143-E8B4-46BBD80CB6A0}"/>
              </a:ext>
            </a:extLst>
          </p:cNvPr>
          <p:cNvSpPr>
            <a:spLocks noGrp="1"/>
          </p:cNvSpPr>
          <p:nvPr>
            <p:ph type="dt" sz="half" idx="2"/>
          </p:nvPr>
        </p:nvSpPr>
        <p:spPr/>
        <p:txBody>
          <a:bodyPr/>
          <a:lstStyle/>
          <a:p>
            <a:fld id="{E0C8DACD-4E35-4E4C-AC75-C3DE50F04E7E}" type="datetime1">
              <a:rPr lang="en-US" smtClean="0"/>
              <a:pPr/>
              <a:t>2/9/2023</a:t>
            </a:fld>
            <a:endParaRPr lang="en-US" dirty="0"/>
          </a:p>
        </p:txBody>
      </p:sp>
      <p:sp>
        <p:nvSpPr>
          <p:cNvPr id="6" name="Slide Number Placeholder 5">
            <a:extLst>
              <a:ext uri="{FF2B5EF4-FFF2-40B4-BE49-F238E27FC236}">
                <a16:creationId xmlns:a16="http://schemas.microsoft.com/office/drawing/2014/main" id="{DD98A42D-8F55-B203-A95E-C471BA3CA068}"/>
              </a:ext>
            </a:extLst>
          </p:cNvPr>
          <p:cNvSpPr>
            <a:spLocks noGrp="1"/>
          </p:cNvSpPr>
          <p:nvPr>
            <p:ph type="sldNum" sz="quarter" idx="4"/>
          </p:nvPr>
        </p:nvSpPr>
        <p:spPr/>
        <p:txBody>
          <a:bodyPr/>
          <a:lstStyle/>
          <a:p>
            <a:fld id="{8A7A6979-0714-4377-B894-6BE4C2D6E202}" type="slidenum">
              <a:rPr lang="en-US" smtClean="0"/>
              <a:pPr/>
              <a:t>7</a:t>
            </a:fld>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36995361-2AE1-A379-C505-DFA267C96E27}"/>
              </a:ext>
            </a:extLst>
          </p:cNvPr>
          <p:cNvPicPr>
            <a:picLocks noChangeAspect="1"/>
          </p:cNvPicPr>
          <p:nvPr/>
        </p:nvPicPr>
        <p:blipFill>
          <a:blip r:embed="rId2"/>
          <a:stretch>
            <a:fillRect/>
          </a:stretch>
        </p:blipFill>
        <p:spPr>
          <a:xfrm>
            <a:off x="539262" y="955122"/>
            <a:ext cx="6249119" cy="286169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3433E9D7-8C39-846D-4B9E-F39CF3C7C41E}"/>
              </a:ext>
            </a:extLst>
          </p:cNvPr>
          <p:cNvPicPr>
            <a:picLocks noChangeAspect="1"/>
          </p:cNvPicPr>
          <p:nvPr/>
        </p:nvPicPr>
        <p:blipFill rotWithShape="1">
          <a:blip r:embed="rId3"/>
          <a:srcRect b="24549"/>
          <a:stretch/>
        </p:blipFill>
        <p:spPr bwMode="auto">
          <a:xfrm>
            <a:off x="6877963" y="2281715"/>
            <a:ext cx="5239497" cy="1745226"/>
          </a:xfrm>
          <a:prstGeom prst="rect">
            <a:avLst/>
          </a:prstGeom>
          <a:ln>
            <a:noFill/>
          </a:ln>
          <a:extLst>
            <a:ext uri="{53640926-AAD7-44D8-BBD7-CCE9431645EC}">
              <a14:shadowObscured xmlns:a14="http://schemas.microsoft.com/office/drawing/2010/main"/>
            </a:ext>
          </a:extLst>
        </p:spPr>
      </p:pic>
      <p:pic>
        <p:nvPicPr>
          <p:cNvPr id="9" name="Picture 8" descr="Graphical user interface, text, application, email&#10;&#10;Description automatically generated">
            <a:extLst>
              <a:ext uri="{FF2B5EF4-FFF2-40B4-BE49-F238E27FC236}">
                <a16:creationId xmlns:a16="http://schemas.microsoft.com/office/drawing/2014/main" id="{4231F9D9-69C0-1CCD-ECDC-37D73B0F79F2}"/>
              </a:ext>
            </a:extLst>
          </p:cNvPr>
          <p:cNvPicPr>
            <a:picLocks noChangeAspect="1"/>
          </p:cNvPicPr>
          <p:nvPr/>
        </p:nvPicPr>
        <p:blipFill>
          <a:blip r:embed="rId4"/>
          <a:stretch>
            <a:fillRect/>
          </a:stretch>
        </p:blipFill>
        <p:spPr>
          <a:xfrm>
            <a:off x="3427803" y="4307630"/>
            <a:ext cx="5838273" cy="2315920"/>
          </a:xfrm>
          <a:prstGeom prst="rect">
            <a:avLst/>
          </a:prstGeom>
        </p:spPr>
      </p:pic>
      <p:pic>
        <p:nvPicPr>
          <p:cNvPr id="11" name="Graphic 10" descr="Arrow: Clockwise curve with solid fill">
            <a:extLst>
              <a:ext uri="{FF2B5EF4-FFF2-40B4-BE49-F238E27FC236}">
                <a16:creationId xmlns:a16="http://schemas.microsoft.com/office/drawing/2014/main" id="{79E64459-0858-4E89-AC41-9A56FE8B21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334424">
            <a:off x="6893169" y="1208172"/>
            <a:ext cx="914400" cy="914400"/>
          </a:xfrm>
          <a:prstGeom prst="rect">
            <a:avLst/>
          </a:prstGeom>
        </p:spPr>
      </p:pic>
      <p:pic>
        <p:nvPicPr>
          <p:cNvPr id="12" name="Graphic 11" descr="Arrow: Clockwise curve with solid fill">
            <a:extLst>
              <a:ext uri="{FF2B5EF4-FFF2-40B4-BE49-F238E27FC236}">
                <a16:creationId xmlns:a16="http://schemas.microsoft.com/office/drawing/2014/main" id="{62B5B061-843B-B29A-6432-32D04DD9FC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2439298">
            <a:off x="9244229" y="4060551"/>
            <a:ext cx="914400" cy="914400"/>
          </a:xfrm>
          <a:prstGeom prst="rect">
            <a:avLst/>
          </a:prstGeom>
        </p:spPr>
      </p:pic>
      <p:sp>
        <p:nvSpPr>
          <p:cNvPr id="13" name="TextBox 12">
            <a:extLst>
              <a:ext uri="{FF2B5EF4-FFF2-40B4-BE49-F238E27FC236}">
                <a16:creationId xmlns:a16="http://schemas.microsoft.com/office/drawing/2014/main" id="{B17D628C-5416-A85E-A9E0-4AB7F8CB7FC7}"/>
              </a:ext>
            </a:extLst>
          </p:cNvPr>
          <p:cNvSpPr txBox="1"/>
          <p:nvPr/>
        </p:nvSpPr>
        <p:spPr>
          <a:xfrm>
            <a:off x="59732" y="955122"/>
            <a:ext cx="731676" cy="769441"/>
          </a:xfrm>
          <a:prstGeom prst="rect">
            <a:avLst/>
          </a:prstGeom>
          <a:noFill/>
        </p:spPr>
        <p:txBody>
          <a:bodyPr wrap="square" rtlCol="0">
            <a:spAutoFit/>
          </a:bodyPr>
          <a:lstStyle/>
          <a:p>
            <a:r>
              <a:rPr lang="en-US" sz="4400" b="1" dirty="0"/>
              <a:t>1</a:t>
            </a:r>
          </a:p>
        </p:txBody>
      </p:sp>
      <p:sp>
        <p:nvSpPr>
          <p:cNvPr id="14" name="TextBox 13">
            <a:extLst>
              <a:ext uri="{FF2B5EF4-FFF2-40B4-BE49-F238E27FC236}">
                <a16:creationId xmlns:a16="http://schemas.microsoft.com/office/drawing/2014/main" id="{60ABB222-0ACA-BCB5-45F0-3A82721A5CD3}"/>
              </a:ext>
            </a:extLst>
          </p:cNvPr>
          <p:cNvSpPr txBox="1"/>
          <p:nvPr/>
        </p:nvSpPr>
        <p:spPr>
          <a:xfrm>
            <a:off x="7995445" y="1616305"/>
            <a:ext cx="731676" cy="769441"/>
          </a:xfrm>
          <a:prstGeom prst="rect">
            <a:avLst/>
          </a:prstGeom>
          <a:noFill/>
        </p:spPr>
        <p:txBody>
          <a:bodyPr wrap="square" rtlCol="0">
            <a:spAutoFit/>
          </a:bodyPr>
          <a:lstStyle/>
          <a:p>
            <a:r>
              <a:rPr lang="en-US" sz="4400" b="1" dirty="0"/>
              <a:t>2</a:t>
            </a:r>
          </a:p>
        </p:txBody>
      </p:sp>
      <p:sp>
        <p:nvSpPr>
          <p:cNvPr id="15" name="TextBox 14">
            <a:extLst>
              <a:ext uri="{FF2B5EF4-FFF2-40B4-BE49-F238E27FC236}">
                <a16:creationId xmlns:a16="http://schemas.microsoft.com/office/drawing/2014/main" id="{621D8A2C-9757-1126-D698-E8FE7A980FFC}"/>
              </a:ext>
            </a:extLst>
          </p:cNvPr>
          <p:cNvSpPr txBox="1"/>
          <p:nvPr/>
        </p:nvSpPr>
        <p:spPr>
          <a:xfrm>
            <a:off x="9266076" y="4877491"/>
            <a:ext cx="731676" cy="1384995"/>
          </a:xfrm>
          <a:prstGeom prst="rect">
            <a:avLst/>
          </a:prstGeom>
          <a:noFill/>
        </p:spPr>
        <p:txBody>
          <a:bodyPr wrap="square" rtlCol="0">
            <a:spAutoFit/>
          </a:bodyPr>
          <a:lstStyle/>
          <a:p>
            <a:r>
              <a:rPr lang="en-US" sz="4400" b="1" dirty="0"/>
              <a:t>3</a:t>
            </a:r>
          </a:p>
          <a:p>
            <a:endParaRPr lang="en-US" sz="4000" dirty="0"/>
          </a:p>
        </p:txBody>
      </p:sp>
      <p:sp>
        <p:nvSpPr>
          <p:cNvPr id="16" name="TextBox 15">
            <a:extLst>
              <a:ext uri="{FF2B5EF4-FFF2-40B4-BE49-F238E27FC236}">
                <a16:creationId xmlns:a16="http://schemas.microsoft.com/office/drawing/2014/main" id="{2650BC2F-8A24-B142-890E-EAEFB00A5B11}"/>
              </a:ext>
            </a:extLst>
          </p:cNvPr>
          <p:cNvSpPr txBox="1"/>
          <p:nvPr/>
        </p:nvSpPr>
        <p:spPr>
          <a:xfrm>
            <a:off x="9366737" y="5624607"/>
            <a:ext cx="2579077" cy="369332"/>
          </a:xfrm>
          <a:prstGeom prst="rect">
            <a:avLst/>
          </a:prstGeom>
          <a:noFill/>
        </p:spPr>
        <p:txBody>
          <a:bodyPr wrap="square" rtlCol="0">
            <a:spAutoFit/>
          </a:bodyPr>
          <a:lstStyle/>
          <a:p>
            <a:r>
              <a:rPr lang="en-US" b="1" dirty="0"/>
              <a:t>Home </a:t>
            </a:r>
            <a:r>
              <a:rPr lang="en-US" b="1" dirty="0">
                <a:sym typeface="Wingdings" pitchFamily="2" charset="2"/>
              </a:rPr>
              <a:t> lab3  IMU</a:t>
            </a:r>
            <a:endParaRPr lang="en-US" b="1" dirty="0"/>
          </a:p>
        </p:txBody>
      </p:sp>
    </p:spTree>
    <p:extLst>
      <p:ext uri="{BB962C8B-B14F-4D97-AF65-F5344CB8AC3E}">
        <p14:creationId xmlns:p14="http://schemas.microsoft.com/office/powerpoint/2010/main" val="3100094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D7C4-8A86-B279-DC2E-7608907B1381}"/>
              </a:ext>
            </a:extLst>
          </p:cNvPr>
          <p:cNvSpPr>
            <a:spLocks noGrp="1"/>
          </p:cNvSpPr>
          <p:nvPr>
            <p:ph type="ctrTitle"/>
          </p:nvPr>
        </p:nvSpPr>
        <p:spPr/>
        <p:txBody>
          <a:bodyPr/>
          <a:lstStyle/>
          <a:p>
            <a:r>
              <a:rPr lang="en-US" dirty="0"/>
              <a:t>Homework Assignment</a:t>
            </a:r>
          </a:p>
        </p:txBody>
      </p:sp>
      <p:sp>
        <p:nvSpPr>
          <p:cNvPr id="3" name="Subtitle 2">
            <a:extLst>
              <a:ext uri="{FF2B5EF4-FFF2-40B4-BE49-F238E27FC236}">
                <a16:creationId xmlns:a16="http://schemas.microsoft.com/office/drawing/2014/main" id="{7169E96B-9F72-D906-D1EC-115E3157A9AF}"/>
              </a:ext>
            </a:extLst>
          </p:cNvPr>
          <p:cNvSpPr>
            <a:spLocks noGrp="1"/>
          </p:cNvSpPr>
          <p:nvPr>
            <p:ph type="subTitle" idx="1"/>
          </p:nvPr>
        </p:nvSpPr>
        <p:spPr>
          <a:xfrm>
            <a:off x="1043553" y="1191000"/>
            <a:ext cx="7321993" cy="341599"/>
          </a:xfrm>
        </p:spPr>
        <p:txBody>
          <a:bodyPr/>
          <a:lstStyle/>
          <a:p>
            <a:r>
              <a:rPr lang="en-US" dirty="0"/>
              <a:t>Modify the code that was downloaded from Brightspace</a:t>
            </a:r>
          </a:p>
        </p:txBody>
      </p:sp>
      <p:sp>
        <p:nvSpPr>
          <p:cNvPr id="5" name="Date Placeholder 4">
            <a:extLst>
              <a:ext uri="{FF2B5EF4-FFF2-40B4-BE49-F238E27FC236}">
                <a16:creationId xmlns:a16="http://schemas.microsoft.com/office/drawing/2014/main" id="{02CC807E-9552-BD80-A510-5CA83A49EF29}"/>
              </a:ext>
            </a:extLst>
          </p:cNvPr>
          <p:cNvSpPr>
            <a:spLocks noGrp="1"/>
          </p:cNvSpPr>
          <p:nvPr>
            <p:ph type="dt" sz="half" idx="2"/>
          </p:nvPr>
        </p:nvSpPr>
        <p:spPr/>
        <p:txBody>
          <a:bodyPr/>
          <a:lstStyle/>
          <a:p>
            <a:fld id="{E0C8DACD-4E35-4E4C-AC75-C3DE50F04E7E}" type="datetime1">
              <a:rPr lang="en-US" smtClean="0"/>
              <a:pPr/>
              <a:t>2/9/2023</a:t>
            </a:fld>
            <a:endParaRPr lang="en-US" dirty="0"/>
          </a:p>
        </p:txBody>
      </p:sp>
      <p:sp>
        <p:nvSpPr>
          <p:cNvPr id="6" name="Slide Number Placeholder 5">
            <a:extLst>
              <a:ext uri="{FF2B5EF4-FFF2-40B4-BE49-F238E27FC236}">
                <a16:creationId xmlns:a16="http://schemas.microsoft.com/office/drawing/2014/main" id="{1D3DE224-BABC-3F6C-D619-1FF8654F1306}"/>
              </a:ext>
            </a:extLst>
          </p:cNvPr>
          <p:cNvSpPr>
            <a:spLocks noGrp="1"/>
          </p:cNvSpPr>
          <p:nvPr>
            <p:ph type="sldNum" sz="quarter" idx="4"/>
          </p:nvPr>
        </p:nvSpPr>
        <p:spPr/>
        <p:txBody>
          <a:bodyPr/>
          <a:lstStyle/>
          <a:p>
            <a:fld id="{8A7A6979-0714-4377-B894-6BE4C2D6E202}" type="slidenum">
              <a:rPr lang="en-US" smtClean="0"/>
              <a:pPr/>
              <a:t>8</a:t>
            </a:fld>
            <a:endParaRPr lang="en-US" dirty="0"/>
          </a:p>
        </p:txBody>
      </p:sp>
      <p:pic>
        <p:nvPicPr>
          <p:cNvPr id="7" name="Picture 6">
            <a:extLst>
              <a:ext uri="{FF2B5EF4-FFF2-40B4-BE49-F238E27FC236}">
                <a16:creationId xmlns:a16="http://schemas.microsoft.com/office/drawing/2014/main" id="{FADB907E-270C-9178-5491-86A166E06A42}"/>
              </a:ext>
            </a:extLst>
          </p:cNvPr>
          <p:cNvPicPr>
            <a:picLocks noChangeAspect="1"/>
          </p:cNvPicPr>
          <p:nvPr/>
        </p:nvPicPr>
        <p:blipFill>
          <a:blip r:embed="rId2"/>
          <a:stretch>
            <a:fillRect/>
          </a:stretch>
        </p:blipFill>
        <p:spPr>
          <a:xfrm>
            <a:off x="1043553" y="1647326"/>
            <a:ext cx="6411312" cy="4211766"/>
          </a:xfrm>
          <a:prstGeom prst="rect">
            <a:avLst/>
          </a:prstGeom>
        </p:spPr>
      </p:pic>
      <p:sp>
        <p:nvSpPr>
          <p:cNvPr id="8" name="Right Brace 7">
            <a:extLst>
              <a:ext uri="{FF2B5EF4-FFF2-40B4-BE49-F238E27FC236}">
                <a16:creationId xmlns:a16="http://schemas.microsoft.com/office/drawing/2014/main" id="{CDD69C1C-C933-5336-CD7A-2DCC5F583FF2}"/>
              </a:ext>
            </a:extLst>
          </p:cNvPr>
          <p:cNvSpPr/>
          <p:nvPr/>
        </p:nvSpPr>
        <p:spPr>
          <a:xfrm>
            <a:off x="7678615" y="1607886"/>
            <a:ext cx="686931" cy="425120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9E524E48-C57B-08D4-9C24-D8A38C727C54}"/>
              </a:ext>
            </a:extLst>
          </p:cNvPr>
          <p:cNvSpPr txBox="1"/>
          <p:nvPr/>
        </p:nvSpPr>
        <p:spPr>
          <a:xfrm>
            <a:off x="8589296" y="2203937"/>
            <a:ext cx="2860431"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Code has been commented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Carefully read it understand what is happening</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You are required to modify it for the Homework Assignment</a:t>
            </a:r>
          </a:p>
        </p:txBody>
      </p:sp>
    </p:spTree>
    <p:extLst>
      <p:ext uri="{BB962C8B-B14F-4D97-AF65-F5344CB8AC3E}">
        <p14:creationId xmlns:p14="http://schemas.microsoft.com/office/powerpoint/2010/main" val="4039876009"/>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9" id="{75583108-398D-D640-8F57-8FB6E9063876}" vid="{CE9578F0-671A-7148-88EB-FA8819E862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510</TotalTime>
  <Words>262</Words>
  <Application>Microsoft Office PowerPoint</Application>
  <PresentationFormat>Widescreen</PresentationFormat>
  <Paragraphs>68</Paragraphs>
  <Slides>8</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Arial</vt:lpstr>
      <vt:lpstr>Acumin Pro SemiCondensed</vt:lpstr>
      <vt:lpstr>Acumin Pro Medium</vt:lpstr>
      <vt:lpstr>Acumin Pro Semibold</vt:lpstr>
      <vt:lpstr>Wingdings</vt:lpstr>
      <vt:lpstr>Acumin Pro ExtraCondensed Smbd</vt:lpstr>
      <vt:lpstr>Calibri</vt:lpstr>
      <vt:lpstr>United Sans Cd Md</vt:lpstr>
      <vt:lpstr>Acumin Pro ExtraCondensed</vt:lpstr>
      <vt:lpstr>United Sans Reg Medium</vt:lpstr>
      <vt:lpstr>Acumin Pro</vt:lpstr>
      <vt:lpstr>Purdue1</vt:lpstr>
      <vt:lpstr>Week 5:   Inertial Measurement Unit (IMU) Sensor</vt:lpstr>
      <vt:lpstr>What is an IMU</vt:lpstr>
      <vt:lpstr>A brief introduction to the IMU sensor</vt:lpstr>
      <vt:lpstr>The IMU Sensor and corresponding pins on the edge device</vt:lpstr>
      <vt:lpstr>Order of connecting the IMU sensor to the edge device (Important)</vt:lpstr>
      <vt:lpstr>After connection view</vt:lpstr>
      <vt:lpstr>Download additional files from brightspace</vt:lpstr>
      <vt:lpstr>Homework 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Aanis</dc:creator>
  <cp:lastModifiedBy>Dharmendra</cp:lastModifiedBy>
  <cp:revision>51</cp:revision>
  <dcterms:created xsi:type="dcterms:W3CDTF">2023-01-15T22:41:51Z</dcterms:created>
  <dcterms:modified xsi:type="dcterms:W3CDTF">2023-02-09T22:26:11Z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2023-01-15T22:41:59Z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55bc0fbf-171f-4406-9839-06ac775f1c74</vt:lpwstr>
  </property>
  <property fmtid="{D5CDD505-2E9C-101B-9397-08002B2CF9AE}" pid="8" name="MSIP_Label_4044bd30-2ed7-4c9d-9d12-46200872a97b_ContentBits">
    <vt:lpwstr>0</vt:lpwstr>
  </property>
</Properties>
</file>